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41"/>
  </p:notesMasterIdLst>
  <p:sldIdLst>
    <p:sldId id="256" r:id="rId6"/>
    <p:sldId id="312" r:id="rId7"/>
    <p:sldId id="365" r:id="rId8"/>
    <p:sldId id="348" r:id="rId9"/>
    <p:sldId id="293" r:id="rId10"/>
    <p:sldId id="387" r:id="rId11"/>
    <p:sldId id="388" r:id="rId12"/>
    <p:sldId id="367" r:id="rId13"/>
    <p:sldId id="377" r:id="rId14"/>
    <p:sldId id="389" r:id="rId15"/>
    <p:sldId id="379" r:id="rId16"/>
    <p:sldId id="397" r:id="rId17"/>
    <p:sldId id="392" r:id="rId18"/>
    <p:sldId id="390" r:id="rId19"/>
    <p:sldId id="382" r:id="rId20"/>
    <p:sldId id="408" r:id="rId21"/>
    <p:sldId id="378" r:id="rId22"/>
    <p:sldId id="381" r:id="rId23"/>
    <p:sldId id="393" r:id="rId24"/>
    <p:sldId id="383" r:id="rId25"/>
    <p:sldId id="394" r:id="rId26"/>
    <p:sldId id="395" r:id="rId27"/>
    <p:sldId id="396" r:id="rId28"/>
    <p:sldId id="385" r:id="rId29"/>
    <p:sldId id="398" r:id="rId30"/>
    <p:sldId id="400" r:id="rId31"/>
    <p:sldId id="401" r:id="rId32"/>
    <p:sldId id="402" r:id="rId33"/>
    <p:sldId id="399" r:id="rId34"/>
    <p:sldId id="406" r:id="rId35"/>
    <p:sldId id="407" r:id="rId36"/>
    <p:sldId id="405" r:id="rId37"/>
    <p:sldId id="404" r:id="rId38"/>
    <p:sldId id="340"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8C7B6A-F97F-6F33-0A28-AAD6E0DE5075}" name="Brandon Reyes" initials="BR" userId="S::brre2566@colorado.edu::99b5df0e-c79b-4159-b891-1cd112bc14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14"/>
    <p:restoredTop sz="97023"/>
  </p:normalViewPr>
  <p:slideViewPr>
    <p:cSldViewPr snapToGrid="0">
      <p:cViewPr varScale="1">
        <p:scale>
          <a:sx n="167" d="100"/>
          <a:sy n="167"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Now that we know why we would like to run an LLM locally, how do we do that? </a:t>
            </a:r>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9</a:t>
            </a:fld>
            <a:endParaRPr lang="en-US"/>
          </a:p>
        </p:txBody>
      </p:sp>
    </p:spTree>
    <p:extLst>
      <p:ext uri="{BB962C8B-B14F-4D97-AF65-F5344CB8AC3E}">
        <p14:creationId xmlns:p14="http://schemas.microsoft.com/office/powerpoint/2010/main" val="2375507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2/6/26</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2/6/26</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2/6/26</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2/6/26</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2/6/26</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2/6/26</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2/6/26</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2/6/26</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2/6/26</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https://colorado.service-now.com/req_portal?id=ucb_sc_rc_form" TargetMode="External"/><Relationship Id="rId4" Type="http://schemas.openxmlformats.org/officeDocument/2006/relationships/hyperlink" Target="https://curc.readthedocs.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urc.readthedocs.io/en/latest/ai-ml/llms.html#ollam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ai-ml/llms.html#transformers-by-hugging-fa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urc.readthedocs.io/en/latest/ai-ml/llms.html#downloading-transformers-compatible-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55752" y="4506377"/>
            <a:ext cx="10539171" cy="1024268"/>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376632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263476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164388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5656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57740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0115-8E01-7A68-604C-D213599E48A0}"/>
              </a:ext>
            </a:extLst>
          </p:cNvPr>
          <p:cNvSpPr>
            <a:spLocks noGrp="1"/>
          </p:cNvSpPr>
          <p:nvPr>
            <p:ph type="title"/>
          </p:nvPr>
        </p:nvSpPr>
        <p:spPr>
          <a:xfrm>
            <a:off x="897673" y="136525"/>
            <a:ext cx="10515600" cy="1325563"/>
          </a:xfrm>
        </p:spPr>
        <p:txBody>
          <a:bodyPr/>
          <a:lstStyle/>
          <a:p>
            <a:r>
              <a:rPr lang="en-US" dirty="0"/>
              <a:t>What resources should you run on?</a:t>
            </a:r>
          </a:p>
        </p:txBody>
      </p:sp>
      <p:sp>
        <p:nvSpPr>
          <p:cNvPr id="3" name="Content Placeholder 2">
            <a:extLst>
              <a:ext uri="{FF2B5EF4-FFF2-40B4-BE49-F238E27FC236}">
                <a16:creationId xmlns:a16="http://schemas.microsoft.com/office/drawing/2014/main" id="{B9EF9974-0E53-DE86-8651-D017A73C629D}"/>
              </a:ext>
            </a:extLst>
          </p:cNvPr>
          <p:cNvSpPr>
            <a:spLocks noGrp="1"/>
          </p:cNvSpPr>
          <p:nvPr>
            <p:ph idx="1"/>
          </p:nvPr>
        </p:nvSpPr>
        <p:spPr>
          <a:xfrm>
            <a:off x="838200" y="1253331"/>
            <a:ext cx="10515600" cy="4872406"/>
          </a:xfrm>
        </p:spPr>
        <p:txBody>
          <a:bodyPr>
            <a:normAutofit/>
          </a:bodyPr>
          <a:lstStyle/>
          <a:p>
            <a:r>
              <a:rPr lang="en-US" sz="2400" dirty="0"/>
              <a:t>Most popular LLMs need a GPU to run in a timely manner</a:t>
            </a:r>
          </a:p>
          <a:p>
            <a:r>
              <a:rPr lang="en-US" sz="2400" dirty="0"/>
              <a:t>On our system, we have both AMD and NVIDIA GPUs</a:t>
            </a:r>
          </a:p>
          <a:p>
            <a:pPr lvl="1"/>
            <a:r>
              <a:rPr lang="en-US" sz="2000" dirty="0"/>
              <a:t>The modules we have on our system for Ollama and Transformers are only compatible with CPU and NVIDIA GPU nodes</a:t>
            </a:r>
          </a:p>
          <a:p>
            <a:r>
              <a:rPr lang="en-US" sz="2400" dirty="0"/>
              <a:t>We recommend that you run on our aa100, al40, or atesting_a100 partitions</a:t>
            </a:r>
          </a:p>
          <a:p>
            <a:pPr lvl="1"/>
            <a:r>
              <a:rPr lang="en-US" sz="2000" dirty="0"/>
              <a:t>The atesting_a100 partition is only for testing, debugging, and compiling programs</a:t>
            </a:r>
          </a:p>
          <a:p>
            <a:pPr lvl="1"/>
            <a:r>
              <a:rPr lang="en-US" sz="2000" dirty="0"/>
              <a:t>The al40 partition has L40 GPUs that can be great for inference (evaluating LLMs) </a:t>
            </a:r>
          </a:p>
          <a:p>
            <a:pPr lvl="1"/>
            <a:r>
              <a:rPr lang="en-US" sz="2000" dirty="0"/>
              <a:t>The aa100 partition has A100 GPUs that can be better for training LLMs</a:t>
            </a:r>
          </a:p>
          <a:p>
            <a:pPr marL="457200" lvl="1" indent="0">
              <a:buNone/>
            </a:pPr>
            <a:endParaRPr lang="en-US" sz="1000" dirty="0"/>
          </a:p>
          <a:p>
            <a:pPr marL="0" indent="0">
              <a:buNone/>
            </a:pPr>
            <a:r>
              <a:rPr lang="en-US" sz="2400" dirty="0"/>
              <a:t>atesting_a100 interactive session example:</a:t>
            </a:r>
            <a:endParaRPr lang="en-US" sz="2000" dirty="0"/>
          </a:p>
          <a:p>
            <a:pPr marL="0" indent="0">
              <a:buNone/>
            </a:pPr>
            <a:r>
              <a:rPr lang="en-US" sz="1800" dirty="0">
                <a:solidFill>
                  <a:schemeClr val="accent1"/>
                </a:solidFill>
              </a:rPr>
              <a:t>$ </a:t>
            </a:r>
            <a:r>
              <a:rPr lang="en-US" sz="1800" dirty="0" err="1">
                <a:solidFill>
                  <a:schemeClr val="accent1"/>
                </a:solidFill>
              </a:rPr>
              <a:t>sinteractive</a:t>
            </a:r>
            <a:r>
              <a:rPr lang="en-US" sz="1800" dirty="0">
                <a:solidFill>
                  <a:schemeClr val="accent1"/>
                </a:solidFill>
              </a:rPr>
              <a:t> --partition=atesting_a100 --</a:t>
            </a:r>
            <a:r>
              <a:rPr lang="en-US" sz="1800" dirty="0" err="1">
                <a:solidFill>
                  <a:schemeClr val="accent1"/>
                </a:solidFill>
              </a:rPr>
              <a:t>qos</a:t>
            </a:r>
            <a:r>
              <a:rPr lang="en-US" sz="1800" dirty="0">
                <a:solidFill>
                  <a:schemeClr val="accent1"/>
                </a:solidFill>
              </a:rPr>
              <a:t>=testing --nodes=1 --</a:t>
            </a:r>
            <a:r>
              <a:rPr lang="en-US" sz="1800" dirty="0" err="1">
                <a:solidFill>
                  <a:schemeClr val="accent1"/>
                </a:solidFill>
              </a:rPr>
              <a:t>ntasks</a:t>
            </a:r>
            <a:r>
              <a:rPr lang="en-US" sz="1800" dirty="0">
                <a:solidFill>
                  <a:schemeClr val="accent1"/>
                </a:solidFill>
              </a:rPr>
              <a:t>=10 --</a:t>
            </a:r>
            <a:r>
              <a:rPr lang="en-US" sz="1800" dirty="0" err="1">
                <a:solidFill>
                  <a:schemeClr val="accent1"/>
                </a:solidFill>
              </a:rPr>
              <a:t>gres</a:t>
            </a:r>
            <a:r>
              <a:rPr lang="en-US" sz="1800" dirty="0">
                <a:solidFill>
                  <a:schemeClr val="accent1"/>
                </a:solidFill>
              </a:rPr>
              <a:t>=</a:t>
            </a:r>
            <a:r>
              <a:rPr lang="en-US" sz="1800" dirty="0" err="1">
                <a:solidFill>
                  <a:schemeClr val="accent1"/>
                </a:solidFill>
              </a:rPr>
              <a:t>gpu</a:t>
            </a:r>
            <a:r>
              <a:rPr lang="en-US" sz="1800" dirty="0">
                <a:solidFill>
                  <a:schemeClr val="accent1"/>
                </a:solidFill>
              </a:rPr>
              <a:t> --time=60</a:t>
            </a:r>
          </a:p>
        </p:txBody>
      </p:sp>
      <p:sp>
        <p:nvSpPr>
          <p:cNvPr id="4" name="Date Placeholder 3">
            <a:extLst>
              <a:ext uri="{FF2B5EF4-FFF2-40B4-BE49-F238E27FC236}">
                <a16:creationId xmlns:a16="http://schemas.microsoft.com/office/drawing/2014/main" id="{573CDBB6-23F0-F4E1-D476-EBD3659FB623}"/>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4B52345-6469-65C8-5618-EDFFEEB767B7}"/>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2805954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18797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77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a:buClr>
                <a:schemeClr val="tx1"/>
              </a:buClr>
            </a:pPr>
            <a:r>
              <a:rPr lang="en-US" dirty="0" err="1"/>
              <a:t>embeddinggemma:latest</a:t>
            </a:r>
            <a:endParaRPr lang="en-US" dirty="0"/>
          </a:p>
          <a:p>
            <a:pPr lvl="1">
              <a:buClr>
                <a:schemeClr val="tx1"/>
              </a:buClr>
            </a:pPr>
            <a:r>
              <a:rPr lang="en-US" dirty="0"/>
              <a:t>An open-source embedding model from Google (used for generating vector representations, not for chatting)</a:t>
            </a:r>
          </a:p>
          <a:p>
            <a:pPr lvl="1">
              <a:buClr>
                <a:schemeClr val="tx1"/>
              </a:buClr>
            </a:pPr>
            <a:r>
              <a:rPr lang="en-US" dirty="0"/>
              <a:t>Requires about 1 GB of GPU memory </a:t>
            </a:r>
            <a:endParaRPr lang="en-US" sz="2400" dirty="0"/>
          </a:p>
          <a:p>
            <a:pPr marL="0" indent="0">
              <a:lnSpc>
                <a:spcPct val="120000"/>
              </a:lnSpc>
              <a:spcAft>
                <a:spcPts val="600"/>
              </a:spcAft>
              <a:buClr>
                <a:schemeClr val="tx1"/>
              </a:buClr>
              <a:buNone/>
            </a:pPr>
            <a:r>
              <a:rPr lang="en-US" sz="2400" dirty="0">
                <a:solidFill>
                  <a:srgbClr val="FF0000"/>
                </a:solidFill>
              </a:rPr>
              <a:t>All of these are quantized, instruct models (only non-embedding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400888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a:t>2/6/26</a:t>
            </a:r>
            <a:endParaRPr lang="en-US" dirty="0"/>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376274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245608"/>
            <a:ext cx="9601133" cy="1094965"/>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2/6/26</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114209"/>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www.colorado.edu</a:t>
            </a:r>
            <a:r>
              <a:rPr lang="en-US" sz="2500" u="sng" dirty="0">
                <a:solidFill>
                  <a:schemeClr val="hlink"/>
                </a:solidFill>
                <a:latin typeface="Arial"/>
                <a:ea typeface="Arial"/>
                <a:cs typeface="Arial"/>
                <a:sym typeface="Arial"/>
              </a:rPr>
              <a:t>/</a:t>
            </a:r>
            <a:r>
              <a:rPr lang="en-US" sz="2500" u="sng" dirty="0" err="1">
                <a:solidFill>
                  <a:schemeClr val="hlink"/>
                </a:solidFill>
                <a:latin typeface="Arial"/>
                <a:ea typeface="Arial"/>
                <a:cs typeface="Arial"/>
                <a:sym typeface="Arial"/>
              </a:rPr>
              <a:t>rc</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dirty="0">
                <a:latin typeface="Arial"/>
                <a:ea typeface="Arial"/>
                <a:cs typeface="Arial"/>
                <a:sym typeface="Arial"/>
                <a:hlinkClick r:id="rId5"/>
              </a:rPr>
              <a:t>support request form</a:t>
            </a:r>
            <a:r>
              <a:rPr lang="en-US" sz="2500" dirty="0">
                <a:latin typeface="Arial"/>
                <a:ea typeface="Arial"/>
                <a:cs typeface="Arial"/>
                <a:sym typeface="Arial"/>
              </a:rPr>
              <a:t> </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20</a:t>
            </a:fld>
            <a:endParaRPr lang="en-US"/>
          </a:p>
        </p:txBody>
      </p:sp>
    </p:spTree>
    <p:extLst>
      <p:ext uri="{BB962C8B-B14F-4D97-AF65-F5344CB8AC3E}">
        <p14:creationId xmlns:p14="http://schemas.microsoft.com/office/powerpoint/2010/main" val="2629805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234888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22</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23</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https://curc.readthedocs.io/en/latest/ai-ml/llms.html#ollama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425454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a:t>2/6/26</a:t>
            </a:r>
            <a:endParaRPr lang="en-US" dirty="0"/>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3581622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198528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2224524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1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https://curc.readthedocs.io/en/latest/ai-ml/llms.html#transformers-by-hugging-face</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4217671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https://curc.readthedocs.io/en/latest/ai-ml/llms.html#downloading-transformers-compatible-models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371070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29C9-FFF6-68A0-F7BE-8F6046D4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7EEF-8DC4-F1BF-7A4E-9403B241CA9C}"/>
              </a:ext>
            </a:extLst>
          </p:cNvPr>
          <p:cNvSpPr>
            <a:spLocks noGrp="1"/>
          </p:cNvSpPr>
          <p:nvPr>
            <p:ph type="title"/>
          </p:nvPr>
        </p:nvSpPr>
        <p:spPr>
          <a:xfrm>
            <a:off x="776748" y="0"/>
            <a:ext cx="9411929" cy="1163331"/>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21F6E1E2-168C-B44E-B905-9E46B791D63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2072ADDC-F079-2AB6-A1D9-45D85AA3C863}"/>
              </a:ext>
            </a:extLst>
          </p:cNvPr>
          <p:cNvSpPr>
            <a:spLocks noGrp="1"/>
          </p:cNvSpPr>
          <p:nvPr>
            <p:ph type="sldNum" sz="quarter" idx="12"/>
          </p:nvPr>
        </p:nvSpPr>
        <p:spPr/>
        <p:txBody>
          <a:bodyPr/>
          <a:lstStyle/>
          <a:p>
            <a:fld id="{ABDA560F-461C-6043-9BC4-489BA92F7161}" type="slidenum">
              <a:rPr lang="en-US" smtClean="0"/>
              <a:t>30</a:t>
            </a:fld>
            <a:endParaRPr lang="en-US"/>
          </a:p>
        </p:txBody>
      </p:sp>
      <p:sp>
        <p:nvSpPr>
          <p:cNvPr id="6" name="Rectangle 5">
            <a:extLst>
              <a:ext uri="{FF2B5EF4-FFF2-40B4-BE49-F238E27FC236}">
                <a16:creationId xmlns:a16="http://schemas.microsoft.com/office/drawing/2014/main" id="{4F1B060C-5AC6-0487-8CF4-8097CE428D33}"/>
              </a:ext>
            </a:extLst>
          </p:cNvPr>
          <p:cNvSpPr/>
          <p:nvPr/>
        </p:nvSpPr>
        <p:spPr>
          <a:xfrm>
            <a:off x="776748" y="1076631"/>
            <a:ext cx="10638503" cy="516193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rPr>
              <a:t>from transformers import </a:t>
            </a:r>
            <a:r>
              <a:rPr lang="en-US" sz="1250" dirty="0" err="1">
                <a:solidFill>
                  <a:schemeClr val="tx1"/>
                </a:solidFill>
              </a:rPr>
              <a:t>AutoTokenizer</a:t>
            </a:r>
            <a:r>
              <a:rPr lang="en-US" sz="1250" dirty="0">
                <a:solidFill>
                  <a:schemeClr val="tx1"/>
                </a:solidFill>
              </a:rPr>
              <a:t>, </a:t>
            </a:r>
            <a:r>
              <a:rPr lang="en-US" sz="1250" dirty="0" err="1">
                <a:solidFill>
                  <a:schemeClr val="tx1"/>
                </a:solidFill>
              </a:rPr>
              <a:t>AutoModelForCausalLM</a:t>
            </a:r>
            <a:endParaRPr lang="en-US" sz="1250" dirty="0">
              <a:solidFill>
                <a:schemeClr val="tx1"/>
              </a:solidFill>
            </a:endParaRPr>
          </a:p>
          <a:p>
            <a:r>
              <a:rPr lang="en-US" sz="1250" dirty="0">
                <a:solidFill>
                  <a:schemeClr val="tx1"/>
                </a:solidFill>
              </a:rPr>
              <a:t>import </a:t>
            </a:r>
            <a:r>
              <a:rPr lang="en-US" sz="1250" dirty="0" err="1">
                <a:solidFill>
                  <a:schemeClr val="tx1"/>
                </a:solidFill>
              </a:rPr>
              <a:t>os</a:t>
            </a:r>
            <a:r>
              <a:rPr lang="en-US" sz="1250" dirty="0">
                <a:solidFill>
                  <a:schemeClr val="tx1"/>
                </a:solidFill>
              </a:rPr>
              <a:t> </a:t>
            </a:r>
          </a:p>
          <a:p>
            <a:endParaRPr lang="en-US" sz="1250" dirty="0">
              <a:solidFill>
                <a:schemeClr val="tx1"/>
              </a:solidFill>
            </a:endParaRPr>
          </a:p>
          <a:p>
            <a:r>
              <a:rPr lang="en-US" sz="1250" dirty="0">
                <a:solidFill>
                  <a:schemeClr val="tx1"/>
                </a:solidFill>
              </a:rPr>
              <a:t># Get our system-defined path to CURC's shared LLMs</a:t>
            </a:r>
          </a:p>
          <a:p>
            <a:r>
              <a:rPr lang="en-US" sz="1250" dirty="0">
                <a:solidFill>
                  <a:schemeClr val="tx1"/>
                </a:solidFill>
              </a:rPr>
              <a:t>CURC_LLM_DIR = </a:t>
            </a:r>
            <a:r>
              <a:rPr lang="en-US" sz="1250" dirty="0" err="1">
                <a:solidFill>
                  <a:schemeClr val="tx1"/>
                </a:solidFill>
              </a:rPr>
              <a:t>os.getenv</a:t>
            </a:r>
            <a:r>
              <a:rPr lang="en-US" sz="1250" dirty="0">
                <a:solidFill>
                  <a:schemeClr val="tx1"/>
                </a:solidFill>
              </a:rPr>
              <a:t>('CURC_LLM_DIR')</a:t>
            </a:r>
          </a:p>
          <a:p>
            <a:endParaRPr lang="en-US" sz="1250" dirty="0">
              <a:solidFill>
                <a:schemeClr val="tx1"/>
              </a:solidFill>
            </a:endParaRPr>
          </a:p>
          <a:p>
            <a:r>
              <a:rPr lang="en-US" sz="1250" dirty="0">
                <a:solidFill>
                  <a:schemeClr val="tx1"/>
                </a:solidFill>
              </a:rPr>
              <a:t># Specify that we want to use the gpt-oss-20b model that is in CURC's shared LLM directory </a:t>
            </a:r>
          </a:p>
          <a:p>
            <a:r>
              <a:rPr lang="en-US" sz="1250" dirty="0" err="1">
                <a:solidFill>
                  <a:schemeClr val="tx1"/>
                </a:solidFill>
              </a:rPr>
              <a:t>path_to_model</a:t>
            </a:r>
            <a:r>
              <a:rPr lang="en-US" sz="1250" dirty="0">
                <a:solidFill>
                  <a:schemeClr val="tx1"/>
                </a:solidFill>
              </a:rPr>
              <a:t>=f"{CURC_LLM_DIR}/hf-transformers/gpt-oss-20b"</a:t>
            </a:r>
          </a:p>
          <a:p>
            <a:endParaRPr lang="en-US" sz="1250" dirty="0">
              <a:solidFill>
                <a:schemeClr val="tx1"/>
              </a:solidFill>
            </a:endParaRPr>
          </a:p>
          <a:p>
            <a:r>
              <a:rPr lang="en-US" sz="1250" dirty="0">
                <a:solidFill>
                  <a:schemeClr val="tx1"/>
                </a:solidFill>
              </a:rPr>
              <a:t># Obtain the model-defined tokenizer</a:t>
            </a:r>
          </a:p>
          <a:p>
            <a:r>
              <a:rPr lang="en-US" sz="1250" dirty="0">
                <a:solidFill>
                  <a:schemeClr val="tx1"/>
                </a:solidFill>
              </a:rPr>
              <a:t>tokenizer = </a:t>
            </a:r>
            <a:r>
              <a:rPr lang="en-US" sz="1250" dirty="0" err="1">
                <a:solidFill>
                  <a:schemeClr val="tx1"/>
                </a:solidFill>
              </a:rPr>
              <a:t>AutoTokenizer.from_pretrained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a:t>
            </a:r>
          </a:p>
          <a:p>
            <a:endParaRPr lang="en-US" sz="1250" dirty="0">
              <a:solidFill>
                <a:schemeClr val="tx1"/>
              </a:solidFill>
            </a:endParaRPr>
          </a:p>
          <a:p>
            <a:r>
              <a:rPr lang="en-US" sz="1250" dirty="0">
                <a:solidFill>
                  <a:schemeClr val="tx1"/>
                </a:solidFill>
              </a:rPr>
              <a:t># Load the model onto the GPU and do not apply quantization </a:t>
            </a:r>
          </a:p>
          <a:p>
            <a:r>
              <a:rPr lang="en-US" sz="1250" dirty="0">
                <a:solidFill>
                  <a:schemeClr val="tx1"/>
                </a:solidFill>
              </a:rPr>
              <a:t>model = </a:t>
            </a:r>
            <a:r>
              <a:rPr lang="en-US" sz="1250" dirty="0" err="1">
                <a:solidFill>
                  <a:schemeClr val="tx1"/>
                </a:solidFill>
              </a:rPr>
              <a:t>AutoModelForCausalLM.from_pretrained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 </a:t>
            </a:r>
            <a:r>
              <a:rPr lang="en-US" sz="1250" dirty="0" err="1">
                <a:solidFill>
                  <a:schemeClr val="tx1"/>
                </a:solidFill>
              </a:rPr>
              <a:t>device_map</a:t>
            </a:r>
            <a:r>
              <a:rPr lang="en-US" sz="1250" dirty="0">
                <a:solidFill>
                  <a:schemeClr val="tx1"/>
                </a:solidFill>
              </a:rPr>
              <a:t>="</a:t>
            </a:r>
            <a:r>
              <a:rPr lang="en-US" sz="1250" dirty="0" err="1">
                <a:solidFill>
                  <a:schemeClr val="tx1"/>
                </a:solidFill>
              </a:rPr>
              <a:t>cuda</a:t>
            </a:r>
            <a:r>
              <a:rPr lang="en-US" sz="1250" dirty="0">
                <a:solidFill>
                  <a:schemeClr val="tx1"/>
                </a:solidFill>
              </a:rPr>
              <a:t>")</a:t>
            </a:r>
          </a:p>
          <a:p>
            <a:endParaRPr lang="en-US" sz="1250" dirty="0">
              <a:solidFill>
                <a:schemeClr val="tx1"/>
              </a:solidFill>
            </a:endParaRPr>
          </a:p>
          <a:p>
            <a:r>
              <a:rPr lang="en-US" sz="1250" dirty="0">
                <a:solidFill>
                  <a:schemeClr val="tx1"/>
                </a:solidFill>
              </a:rPr>
              <a:t># Specify the task we want the LLM to perform</a:t>
            </a:r>
          </a:p>
          <a:p>
            <a:r>
              <a:rPr lang="en-US" sz="1250" dirty="0">
                <a:solidFill>
                  <a:schemeClr val="tx1"/>
                </a:solidFill>
              </a:rPr>
              <a:t>messages = [{"role": "user", "content": "Write a paragraph about cookies."}]</a:t>
            </a:r>
          </a:p>
          <a:p>
            <a:endParaRPr lang="en-US" sz="1250" dirty="0">
              <a:solidFill>
                <a:schemeClr val="tx1"/>
              </a:solidFill>
            </a:endParaRPr>
          </a:p>
          <a:p>
            <a:r>
              <a:rPr lang="en-US" sz="1250" dirty="0">
                <a:solidFill>
                  <a:schemeClr val="tx1"/>
                </a:solidFill>
              </a:rPr>
              <a:t># Format the input we will provide to the LLM and load this onto the GPU </a:t>
            </a:r>
          </a:p>
          <a:p>
            <a:r>
              <a:rPr lang="en-US" sz="1250" dirty="0">
                <a:solidFill>
                  <a:schemeClr val="tx1"/>
                </a:solidFill>
              </a:rPr>
              <a:t>inputs = </a:t>
            </a:r>
            <a:r>
              <a:rPr lang="en-US" sz="1250" dirty="0" err="1">
                <a:solidFill>
                  <a:schemeClr val="tx1"/>
                </a:solidFill>
              </a:rPr>
              <a:t>tokenizer.apply_chat_template</a:t>
            </a:r>
            <a:r>
              <a:rPr lang="en-US" sz="1250" dirty="0">
                <a:solidFill>
                  <a:schemeClr val="tx1"/>
                </a:solidFill>
              </a:rPr>
              <a:t>(messages, </a:t>
            </a:r>
            <a:r>
              <a:rPr lang="en-US" sz="1250" dirty="0" err="1">
                <a:solidFill>
                  <a:schemeClr val="tx1"/>
                </a:solidFill>
              </a:rPr>
              <a:t>add_generation_prompt</a:t>
            </a:r>
            <a:r>
              <a:rPr lang="en-US" sz="1250" dirty="0">
                <a:solidFill>
                  <a:schemeClr val="tx1"/>
                </a:solidFill>
              </a:rPr>
              <a:t>=True, tokenize=True, </a:t>
            </a:r>
            <a:r>
              <a:rPr lang="en-US" sz="1250" dirty="0" err="1">
                <a:solidFill>
                  <a:schemeClr val="tx1"/>
                </a:solidFill>
              </a:rPr>
              <a:t>return_dict</a:t>
            </a:r>
            <a:r>
              <a:rPr lang="en-US" sz="1250" dirty="0">
                <a:solidFill>
                  <a:schemeClr val="tx1"/>
                </a:solidFill>
              </a:rPr>
              <a:t>=True, </a:t>
            </a:r>
            <a:r>
              <a:rPr lang="en-US" sz="1250" dirty="0" err="1">
                <a:solidFill>
                  <a:schemeClr val="tx1"/>
                </a:solidFill>
              </a:rPr>
              <a:t>return_tensors</a:t>
            </a:r>
            <a:r>
              <a:rPr lang="en-US" sz="1250" dirty="0">
                <a:solidFill>
                  <a:schemeClr val="tx1"/>
                </a:solidFill>
              </a:rPr>
              <a:t>="pt").to(</a:t>
            </a:r>
            <a:r>
              <a:rPr lang="en-US" sz="1250" dirty="0" err="1">
                <a:solidFill>
                  <a:schemeClr val="tx1"/>
                </a:solidFill>
              </a:rPr>
              <a:t>model.device</a:t>
            </a:r>
            <a:r>
              <a:rPr lang="en-US" sz="1250" dirty="0">
                <a:solidFill>
                  <a:schemeClr val="tx1"/>
                </a:solidFill>
              </a:rPr>
              <a:t>)</a:t>
            </a:r>
          </a:p>
          <a:p>
            <a:endParaRPr lang="en-US" sz="1250" dirty="0">
              <a:solidFill>
                <a:schemeClr val="tx1"/>
              </a:solidFill>
            </a:endParaRPr>
          </a:p>
          <a:p>
            <a:r>
              <a:rPr lang="en-US" sz="1250" dirty="0">
                <a:solidFill>
                  <a:schemeClr val="tx1"/>
                </a:solidFill>
              </a:rPr>
              <a:t># Generate the LLM response </a:t>
            </a:r>
          </a:p>
          <a:p>
            <a:r>
              <a:rPr lang="en-US" sz="1250" dirty="0">
                <a:solidFill>
                  <a:schemeClr val="tx1"/>
                </a:solidFill>
              </a:rPr>
              <a:t>outputs = </a:t>
            </a:r>
            <a:r>
              <a:rPr lang="en-US" sz="1250" dirty="0" err="1">
                <a:solidFill>
                  <a:schemeClr val="tx1"/>
                </a:solidFill>
              </a:rPr>
              <a:t>model.generate</a:t>
            </a:r>
            <a:r>
              <a:rPr lang="en-US" sz="1250" dirty="0">
                <a:solidFill>
                  <a:schemeClr val="tx1"/>
                </a:solidFill>
              </a:rPr>
              <a:t>(**inputs, </a:t>
            </a:r>
            <a:r>
              <a:rPr lang="en-US" sz="1250" dirty="0" err="1">
                <a:solidFill>
                  <a:schemeClr val="tx1"/>
                </a:solidFill>
              </a:rPr>
              <a:t>max_new_tokens</a:t>
            </a:r>
            <a:r>
              <a:rPr lang="en-US" sz="1250" dirty="0">
                <a:solidFill>
                  <a:schemeClr val="tx1"/>
                </a:solidFill>
              </a:rPr>
              <a:t>=200)</a:t>
            </a:r>
          </a:p>
          <a:p>
            <a:endParaRPr lang="en-US" sz="1250" dirty="0">
              <a:solidFill>
                <a:schemeClr val="tx1"/>
              </a:solidFill>
            </a:endParaRPr>
          </a:p>
          <a:p>
            <a:r>
              <a:rPr lang="en-US" sz="1250" dirty="0">
                <a:solidFill>
                  <a:schemeClr val="tx1"/>
                </a:solidFill>
              </a:rPr>
              <a:t># Print the provided LLM response</a:t>
            </a:r>
          </a:p>
          <a:p>
            <a:r>
              <a:rPr lang="en-US" sz="1250" dirty="0">
                <a:solidFill>
                  <a:schemeClr val="tx1"/>
                </a:solidFill>
              </a:rPr>
              <a:t>print(</a:t>
            </a:r>
            <a:r>
              <a:rPr lang="en-US" sz="1250" dirty="0" err="1">
                <a:solidFill>
                  <a:schemeClr val="tx1"/>
                </a:solidFill>
              </a:rPr>
              <a:t>tokenizer.decode</a:t>
            </a:r>
            <a:r>
              <a:rPr lang="en-US" sz="1250" dirty="0">
                <a:solidFill>
                  <a:schemeClr val="tx1"/>
                </a:solidFill>
              </a:rPr>
              <a:t>(outputs[0][inputs["</a:t>
            </a:r>
            <a:r>
              <a:rPr lang="en-US" sz="1250" dirty="0" err="1">
                <a:solidFill>
                  <a:schemeClr val="tx1"/>
                </a:solidFill>
              </a:rPr>
              <a:t>input_ids</a:t>
            </a:r>
            <a:r>
              <a:rPr lang="en-US" sz="1250" dirty="0">
                <a:solidFill>
                  <a:schemeClr val="tx1"/>
                </a:solidFill>
              </a:rPr>
              <a:t>"].shape[-1]:]))</a:t>
            </a:r>
          </a:p>
        </p:txBody>
      </p:sp>
    </p:spTree>
    <p:extLst>
      <p:ext uri="{BB962C8B-B14F-4D97-AF65-F5344CB8AC3E}">
        <p14:creationId xmlns:p14="http://schemas.microsoft.com/office/powerpoint/2010/main" val="3295002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5F66-75C3-2CFB-CA54-3F9DE77D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08262-CF36-EE61-6BA0-860CFFF8E3C7}"/>
              </a:ext>
            </a:extLst>
          </p:cNvPr>
          <p:cNvSpPr>
            <a:spLocks noGrp="1"/>
          </p:cNvSpPr>
          <p:nvPr>
            <p:ph type="title"/>
          </p:nvPr>
        </p:nvSpPr>
        <p:spPr>
          <a:xfrm>
            <a:off x="903339" y="122360"/>
            <a:ext cx="9411929" cy="1084006"/>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AD727AAE-242C-491C-E8D0-25958A952A60}"/>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13D2BDC-6426-804C-10FD-51E368D77FB0}"/>
              </a:ext>
            </a:extLst>
          </p:cNvPr>
          <p:cNvSpPr>
            <a:spLocks noGrp="1"/>
          </p:cNvSpPr>
          <p:nvPr>
            <p:ph type="sldNum" sz="quarter" idx="12"/>
          </p:nvPr>
        </p:nvSpPr>
        <p:spPr/>
        <p:txBody>
          <a:bodyPr/>
          <a:lstStyle/>
          <a:p>
            <a:fld id="{ABDA560F-461C-6043-9BC4-489BA92F7161}" type="slidenum">
              <a:rPr lang="en-US" smtClean="0"/>
              <a:t>31</a:t>
            </a:fld>
            <a:endParaRPr lang="en-US"/>
          </a:p>
        </p:txBody>
      </p:sp>
      <p:sp>
        <p:nvSpPr>
          <p:cNvPr id="7" name="TextBox 6">
            <a:extLst>
              <a:ext uri="{FF2B5EF4-FFF2-40B4-BE49-F238E27FC236}">
                <a16:creationId xmlns:a16="http://schemas.microsoft.com/office/drawing/2014/main" id="{D6C1BB78-8ECD-ED94-2BA7-F5BFE73841BA}"/>
              </a:ext>
            </a:extLst>
          </p:cNvPr>
          <p:cNvSpPr txBox="1"/>
          <p:nvPr/>
        </p:nvSpPr>
        <p:spPr>
          <a:xfrm>
            <a:off x="903339" y="2105232"/>
            <a:ext cx="9092412" cy="2308324"/>
          </a:xfrm>
          <a:prstGeom prst="rect">
            <a:avLst/>
          </a:prstGeom>
          <a:noFill/>
        </p:spPr>
        <p:txBody>
          <a:bodyPr wrap="square" rtlCol="0">
            <a:spAutoFit/>
          </a:bodyPr>
          <a:lstStyle/>
          <a:p>
            <a:r>
              <a:rPr lang="en-US" sz="2400" dirty="0"/>
              <a:t>Let’s name our previous script </a:t>
            </a:r>
            <a:r>
              <a:rPr lang="en-US" sz="2400" dirty="0" err="1">
                <a:solidFill>
                  <a:schemeClr val="accent1"/>
                </a:solidFill>
              </a:rPr>
              <a:t>no_quant.py</a:t>
            </a:r>
            <a:r>
              <a:rPr lang="en-US" sz="2400" dirty="0"/>
              <a:t>. To run this script, we first need to make sure that the model has been installed. Once the model has been installed, we can run this script from the command line as follows: </a:t>
            </a:r>
          </a:p>
          <a:p>
            <a:endParaRPr lang="en-US" sz="2400" dirty="0"/>
          </a:p>
          <a:p>
            <a:r>
              <a:rPr lang="en-US" sz="2400" dirty="0">
                <a:solidFill>
                  <a:schemeClr val="accent1"/>
                </a:solidFill>
              </a:rPr>
              <a:t>(hf-transformers-env) $ python </a:t>
            </a:r>
            <a:r>
              <a:rPr lang="en-US" sz="2400" dirty="0" err="1">
                <a:solidFill>
                  <a:schemeClr val="accent1"/>
                </a:solidFill>
              </a:rPr>
              <a:t>no_quant.py</a:t>
            </a:r>
            <a:r>
              <a:rPr lang="en-US" sz="2400" dirty="0">
                <a:solidFill>
                  <a:schemeClr val="accent1"/>
                </a:solidFill>
              </a:rPr>
              <a:t>  </a:t>
            </a:r>
          </a:p>
        </p:txBody>
      </p:sp>
    </p:spTree>
    <p:extLst>
      <p:ext uri="{BB962C8B-B14F-4D97-AF65-F5344CB8AC3E}">
        <p14:creationId xmlns:p14="http://schemas.microsoft.com/office/powerpoint/2010/main" val="280537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a:xfrm>
            <a:off x="838200" y="50473"/>
            <a:ext cx="10515600" cy="1325563"/>
          </a:xfrm>
        </p:spPr>
        <p:txBody>
          <a:bodyPr/>
          <a:lstStyle/>
          <a:p>
            <a:r>
              <a:rPr lang="en-US" dirty="0"/>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a:xfrm>
            <a:off x="838200" y="1376036"/>
            <a:ext cx="10515600" cy="1536769"/>
          </a:xfrm>
        </p:spPr>
        <p:txBody>
          <a:bodyPr>
            <a:normAutofit/>
          </a:bodyPr>
          <a:lstStyle/>
          <a:p>
            <a:pPr marL="0" indent="0">
              <a:buNone/>
            </a:pPr>
            <a:r>
              <a:rPr lang="en-US" sz="2400" dirty="0"/>
              <a:t>As mentioned before, some models (Llama-3.1-8B-Instruct) will not fit on a smaller GPU. For this reason, you need to Quantize the model. For those models that use </a:t>
            </a:r>
            <a:r>
              <a:rPr lang="en-US" sz="2400" dirty="0" err="1"/>
              <a:t>PyTorch</a:t>
            </a:r>
            <a:r>
              <a:rPr lang="en-US" sz="2400" dirty="0"/>
              <a:t>, this can be done using </a:t>
            </a:r>
            <a:r>
              <a:rPr lang="en-US" sz="2400" dirty="0" err="1"/>
              <a:t>Bitsandbytes</a:t>
            </a:r>
            <a:r>
              <a:rPr lang="en-US" sz="2400" dirty="0"/>
              <a:t>. This is straightforward and requires only the addition/modifications below:  </a:t>
            </a:r>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32</a:t>
            </a:fld>
            <a:endParaRPr lang="en-US"/>
          </a:p>
        </p:txBody>
      </p:sp>
      <p:sp>
        <p:nvSpPr>
          <p:cNvPr id="6" name="Rectangle 5">
            <a:extLst>
              <a:ext uri="{FF2B5EF4-FFF2-40B4-BE49-F238E27FC236}">
                <a16:creationId xmlns:a16="http://schemas.microsoft.com/office/drawing/2014/main" id="{0244F02E-C76E-4278-F86A-504E886AC19C}"/>
              </a:ext>
            </a:extLst>
          </p:cNvPr>
          <p:cNvSpPr/>
          <p:nvPr/>
        </p:nvSpPr>
        <p:spPr>
          <a:xfrm>
            <a:off x="838200" y="3042711"/>
            <a:ext cx="9372600" cy="300617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BitsAndBytesConfig</a:t>
            </a:r>
            <a:endParaRPr lang="en-US" sz="1600" dirty="0">
              <a:solidFill>
                <a:schemeClr val="tx1"/>
              </a:solidFill>
            </a:endParaRPr>
          </a:p>
          <a:p>
            <a:r>
              <a:rPr lang="en-US" sz="1600" dirty="0">
                <a:solidFill>
                  <a:schemeClr val="tx1"/>
                </a:solidFill>
              </a:rPr>
              <a:t>import torch </a:t>
            </a:r>
          </a:p>
          <a:p>
            <a:endParaRPr lang="en-US" sz="1600" dirty="0">
              <a:solidFill>
                <a:schemeClr val="tx1"/>
              </a:solidFill>
            </a:endParaRPr>
          </a:p>
          <a:p>
            <a:r>
              <a:rPr lang="en-US" sz="1600" dirty="0">
                <a:solidFill>
                  <a:schemeClr val="tx1"/>
                </a:solidFill>
              </a:rPr>
              <a:t># Use </a:t>
            </a:r>
            <a:r>
              <a:rPr lang="en-US" sz="1600" dirty="0" err="1">
                <a:solidFill>
                  <a:schemeClr val="tx1"/>
                </a:solidFill>
              </a:rPr>
              <a:t>QLoRA</a:t>
            </a:r>
            <a:r>
              <a:rPr lang="en-US" sz="1600" dirty="0">
                <a:solidFill>
                  <a:schemeClr val="tx1"/>
                </a:solidFill>
              </a:rPr>
              <a:t> or 4-bit quantization </a:t>
            </a:r>
          </a:p>
          <a:p>
            <a:r>
              <a:rPr lang="en-US" sz="1600" dirty="0" err="1">
                <a:solidFill>
                  <a:schemeClr val="tx1"/>
                </a:solidFill>
              </a:rPr>
              <a:t>bnb_config</a:t>
            </a:r>
            <a:r>
              <a:rPr lang="en-US" sz="1600" dirty="0">
                <a:solidFill>
                  <a:schemeClr val="tx1"/>
                </a:solidFill>
              </a:rPr>
              <a:t> = </a:t>
            </a:r>
            <a:r>
              <a:rPr lang="en-US" sz="1600" dirty="0" err="1">
                <a:solidFill>
                  <a:schemeClr val="tx1"/>
                </a:solidFill>
              </a:rPr>
              <a:t>BitsAndBytesConfig</a:t>
            </a:r>
            <a:r>
              <a:rPr lang="en-US" sz="1600" dirty="0">
                <a:solidFill>
                  <a:schemeClr val="tx1"/>
                </a:solidFill>
              </a:rPr>
              <a:t>( load_in_4bit=True,bnb_4bit_quant_type="nf4", bnb_4bit_use_double_quant=True, bnb_4bit_compute_dtype=torch.bfloat16 )</a:t>
            </a:r>
          </a:p>
          <a:p>
            <a:endParaRPr lang="en-US" sz="1600" dirty="0">
              <a:solidFill>
                <a:schemeClr val="tx1"/>
              </a:solidFill>
            </a:endParaRPr>
          </a:p>
          <a:p>
            <a:r>
              <a:rPr lang="en-US" sz="1600" dirty="0">
                <a:solidFill>
                  <a:schemeClr val="tx1"/>
                </a:solidFill>
              </a:rPr>
              <a:t># Load the model onto the GPU and apply quantization using </a:t>
            </a:r>
            <a:r>
              <a:rPr lang="en-US" sz="1600" dirty="0" err="1">
                <a:solidFill>
                  <a:schemeClr val="tx1"/>
                </a:solidFill>
              </a:rPr>
              <a:t>bitsandbytes</a:t>
            </a:r>
            <a:r>
              <a:rPr lang="en-US" sz="1600" dirty="0">
                <a:solidFill>
                  <a:schemeClr val="tx1"/>
                </a:solidFill>
              </a:rPr>
              <a:t> </a:t>
            </a:r>
          </a:p>
          <a:p>
            <a:r>
              <a:rPr lang="en-US" sz="1600" dirty="0">
                <a:solidFill>
                  <a:schemeClr val="tx1"/>
                </a:solidFill>
              </a:rPr>
              <a:t>model = </a:t>
            </a:r>
            <a:r>
              <a:rPr lang="en-US" sz="1600" dirty="0" err="1">
                <a:solidFill>
                  <a:schemeClr val="tx1"/>
                </a:solidFill>
              </a:rPr>
              <a:t>AutoModelForCausalLM.from_pretrained</a:t>
            </a:r>
            <a:r>
              <a:rPr lang="en-US" sz="1600" dirty="0">
                <a:solidFill>
                  <a:schemeClr val="tx1"/>
                </a:solidFill>
              </a:rPr>
              <a:t>(</a:t>
            </a:r>
            <a:r>
              <a:rPr lang="en-US" sz="1600" dirty="0" err="1">
                <a:solidFill>
                  <a:schemeClr val="tx1"/>
                </a:solidFill>
              </a:rPr>
              <a:t>path_to_model</a:t>
            </a:r>
            <a:r>
              <a:rPr lang="en-US" sz="1600" dirty="0">
                <a:solidFill>
                  <a:schemeClr val="tx1"/>
                </a:solidFill>
              </a:rPr>
              <a:t>, </a:t>
            </a:r>
            <a:r>
              <a:rPr lang="en-US" sz="1600" dirty="0" err="1">
                <a:solidFill>
                  <a:schemeClr val="tx1"/>
                </a:solidFill>
              </a:rPr>
              <a:t>device_map</a:t>
            </a:r>
            <a:r>
              <a:rPr lang="en-US" sz="1600" dirty="0">
                <a:solidFill>
                  <a:schemeClr val="tx1"/>
                </a:solidFill>
              </a:rPr>
              <a:t>="</a:t>
            </a:r>
            <a:r>
              <a:rPr lang="en-US" sz="1600" dirty="0" err="1">
                <a:solidFill>
                  <a:schemeClr val="tx1"/>
                </a:solidFill>
              </a:rPr>
              <a:t>cuda</a:t>
            </a:r>
            <a:r>
              <a:rPr lang="en-US" sz="1600" dirty="0">
                <a:solidFill>
                  <a:schemeClr val="tx1"/>
                </a:solidFill>
              </a:rPr>
              <a:t>", </a:t>
            </a:r>
            <a:r>
              <a:rPr lang="en-US" sz="1600" dirty="0" err="1">
                <a:solidFill>
                  <a:schemeClr val="tx1"/>
                </a:solidFill>
              </a:rPr>
              <a:t>quantization_config</a:t>
            </a:r>
            <a:r>
              <a:rPr lang="en-US" sz="1600" dirty="0">
                <a:solidFill>
                  <a:schemeClr val="tx1"/>
                </a:solidFill>
              </a:rPr>
              <a:t>=</a:t>
            </a:r>
            <a:r>
              <a:rPr lang="en-US" sz="1600" dirty="0" err="1">
                <a:solidFill>
                  <a:schemeClr val="tx1"/>
                </a:solidFill>
              </a:rPr>
              <a:t>bnb_config</a:t>
            </a:r>
            <a:r>
              <a:rPr lang="en-US" sz="1600" dirty="0">
                <a:solidFill>
                  <a:schemeClr val="tx1"/>
                </a:solidFill>
              </a:rPr>
              <a:t>, </a:t>
            </a:r>
            <a:r>
              <a:rPr lang="en-US" sz="1600" dirty="0" err="1">
                <a:solidFill>
                  <a:schemeClr val="tx1"/>
                </a:solidFill>
              </a:rPr>
              <a:t>dtype</a:t>
            </a:r>
            <a:r>
              <a:rPr lang="en-US" sz="1600" dirty="0">
                <a:solidFill>
                  <a:schemeClr val="tx1"/>
                </a:solidFill>
              </a:rPr>
              <a:t>=torch.bfloat16)</a:t>
            </a:r>
          </a:p>
        </p:txBody>
      </p:sp>
    </p:spTree>
    <p:extLst>
      <p:ext uri="{BB962C8B-B14F-4D97-AF65-F5344CB8AC3E}">
        <p14:creationId xmlns:p14="http://schemas.microsoft.com/office/powerpoint/2010/main" val="152100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a:xfrm>
            <a:off x="838200" y="18255"/>
            <a:ext cx="10515600" cy="1325563"/>
          </a:xfrm>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a:xfrm>
            <a:off x="838200" y="1884619"/>
            <a:ext cx="10515600" cy="983943"/>
          </a:xfrm>
        </p:spPr>
        <p:txBody>
          <a:bodyPr>
            <a:normAutofit/>
          </a:bodyPr>
          <a:lstStyle/>
          <a:p>
            <a:pPr marL="0" indent="0">
              <a:buNone/>
            </a:pPr>
            <a:r>
              <a:rPr lang="en-US" sz="2400" dirty="0"/>
              <a:t>While in an interactive session, we can stream the output of the LLM in real-time by modifying the “</a:t>
            </a:r>
            <a:r>
              <a:rPr lang="en-US" sz="2400" dirty="0" err="1"/>
              <a:t>model.generate</a:t>
            </a:r>
            <a:r>
              <a:rPr lang="en-US" sz="2400" dirty="0"/>
              <a:t>” call with the following: </a:t>
            </a:r>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33</a:t>
            </a:fld>
            <a:endParaRPr lang="en-US"/>
          </a:p>
        </p:txBody>
      </p:sp>
      <p:sp>
        <p:nvSpPr>
          <p:cNvPr id="6" name="Rectangle 5">
            <a:extLst>
              <a:ext uri="{FF2B5EF4-FFF2-40B4-BE49-F238E27FC236}">
                <a16:creationId xmlns:a16="http://schemas.microsoft.com/office/drawing/2014/main" id="{0B839EAE-AD5E-4724-BCB6-0D064B9F842E}"/>
              </a:ext>
            </a:extLst>
          </p:cNvPr>
          <p:cNvSpPr/>
          <p:nvPr/>
        </p:nvSpPr>
        <p:spPr>
          <a:xfrm>
            <a:off x="926690" y="3107020"/>
            <a:ext cx="7737987" cy="139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TextStreamer</a:t>
            </a:r>
            <a:endParaRPr lang="en-US" sz="1600" dirty="0">
              <a:solidFill>
                <a:schemeClr val="tx1"/>
              </a:solidFill>
            </a:endParaRPr>
          </a:p>
          <a:p>
            <a:endParaRPr lang="en-US" sz="1600" dirty="0">
              <a:solidFill>
                <a:schemeClr val="tx1"/>
              </a:solidFill>
            </a:endParaRPr>
          </a:p>
          <a:p>
            <a:r>
              <a:rPr lang="en-US" sz="1600" dirty="0">
                <a:solidFill>
                  <a:schemeClr val="tx1"/>
                </a:solidFill>
              </a:rPr>
              <a:t>streamer = </a:t>
            </a:r>
            <a:r>
              <a:rPr lang="en-US" sz="1600" dirty="0" err="1">
                <a:solidFill>
                  <a:schemeClr val="tx1"/>
                </a:solidFill>
              </a:rPr>
              <a:t>TextStreamer</a:t>
            </a:r>
            <a:r>
              <a:rPr lang="en-US" sz="1600" dirty="0">
                <a:solidFill>
                  <a:schemeClr val="tx1"/>
                </a:solidFill>
              </a:rPr>
              <a:t>(tokenizer)</a:t>
            </a:r>
          </a:p>
          <a:p>
            <a:r>
              <a:rPr lang="en-US" sz="1600" dirty="0">
                <a:solidFill>
                  <a:schemeClr val="tx1"/>
                </a:solidFill>
              </a:rPr>
              <a:t>output = </a:t>
            </a:r>
            <a:r>
              <a:rPr lang="en-US" sz="1600" dirty="0" err="1">
                <a:solidFill>
                  <a:schemeClr val="tx1"/>
                </a:solidFill>
              </a:rPr>
              <a:t>model.generate</a:t>
            </a:r>
            <a:r>
              <a:rPr lang="en-US" sz="1600" dirty="0">
                <a:solidFill>
                  <a:schemeClr val="tx1"/>
                </a:solidFill>
              </a:rPr>
              <a:t>(**inputs, </a:t>
            </a:r>
            <a:r>
              <a:rPr lang="en-US" sz="1600" dirty="0" err="1">
                <a:solidFill>
                  <a:schemeClr val="tx1"/>
                </a:solidFill>
              </a:rPr>
              <a:t>max_new_tokens</a:t>
            </a:r>
            <a:r>
              <a:rPr lang="en-US" sz="1600" dirty="0">
                <a:solidFill>
                  <a:schemeClr val="tx1"/>
                </a:solidFill>
              </a:rPr>
              <a:t>=200, streamer=streamer)</a:t>
            </a:r>
          </a:p>
        </p:txBody>
      </p:sp>
    </p:spTree>
    <p:extLst>
      <p:ext uri="{BB962C8B-B14F-4D97-AF65-F5344CB8AC3E}">
        <p14:creationId xmlns:p14="http://schemas.microsoft.com/office/powerpoint/2010/main" val="76472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2/6/26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35</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dirty="0"/>
              <a:t>Session Overview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2/6/26</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Background on LLMs</a:t>
            </a:r>
          </a:p>
          <a:p>
            <a:r>
              <a:rPr lang="en-US" sz="3200" dirty="0"/>
              <a:t>Accessing CURC hosted LLMs</a:t>
            </a:r>
          </a:p>
          <a:p>
            <a:r>
              <a:rPr lang="en-US" sz="3200" dirty="0"/>
              <a:t>Running </a:t>
            </a:r>
            <a:r>
              <a:rPr lang="en-US" sz="3200" dirty="0" err="1"/>
              <a:t>Ollama</a:t>
            </a:r>
            <a:r>
              <a:rPr lang="en-US" sz="3200" dirty="0"/>
              <a:t> </a:t>
            </a:r>
          </a:p>
          <a:p>
            <a:r>
              <a:rPr lang="en-US" sz="3200" dirty="0"/>
              <a:t>Running 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addition,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CURC resources, your data stays on CURC’s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2/6/26</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28321</TotalTime>
  <Words>2594</Words>
  <Application>Microsoft Macintosh PowerPoint</Application>
  <PresentationFormat>Widescreen</PresentationFormat>
  <Paragraphs>333</Paragraphs>
  <Slides>35</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Ollama </vt:lpstr>
      <vt:lpstr>Transformers by Hugging Face  </vt:lpstr>
      <vt:lpstr>What is Quantization and Instruct?</vt:lpstr>
      <vt:lpstr>Before we jump into things … </vt:lpstr>
      <vt:lpstr>PowerPoint Presentation</vt:lpstr>
      <vt:lpstr>What resources should you run on?</vt:lpstr>
      <vt:lpstr>Accessing CURC hosted LLMs</vt:lpstr>
      <vt:lpstr>CURC hosted Ollama Compatible LLMs</vt:lpstr>
      <vt:lpstr>CURC hosted Transformer Compatible LLMs</vt:lpstr>
      <vt:lpstr>Using CURC’s Ollama install  </vt:lpstr>
      <vt:lpstr>Useful Ollama Commands </vt:lpstr>
      <vt:lpstr>Accessing Ollama in Python </vt:lpstr>
      <vt:lpstr>Example Ollama Python script  </vt:lpstr>
      <vt:lpstr>Installing Ollama</vt:lpstr>
      <vt:lpstr>Transformers by Hugging Face  </vt:lpstr>
      <vt:lpstr>PowerPoint Presentation</vt:lpstr>
      <vt:lpstr>Using CURC’s Transformers install  </vt:lpstr>
      <vt:lpstr>Installing Transformers</vt:lpstr>
      <vt:lpstr>Downloading models </vt:lpstr>
      <vt:lpstr>Example Transformers Python script  </vt:lpstr>
      <vt:lpstr>Example Transformers Python script  </vt:lpstr>
      <vt:lpstr>Adding Quantization </vt:lpstr>
      <vt:lpstr>Streaming to the command line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102</cp:revision>
  <dcterms:created xsi:type="dcterms:W3CDTF">2023-01-13T17:07:22Z</dcterms:created>
  <dcterms:modified xsi:type="dcterms:W3CDTF">2026-02-05T23:07:19Z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